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10" r:id="rId2"/>
    <p:sldId id="411" r:id="rId3"/>
    <p:sldId id="421" r:id="rId4"/>
    <p:sldId id="422" r:id="rId5"/>
    <p:sldId id="423" r:id="rId6"/>
    <p:sldId id="433" r:id="rId7"/>
    <p:sldId id="427" r:id="rId8"/>
    <p:sldId id="431" r:id="rId9"/>
    <p:sldId id="406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7C09"/>
    <a:srgbClr val="663300"/>
    <a:srgbClr val="69A12B"/>
    <a:srgbClr val="BCE292"/>
    <a:srgbClr val="CC9900"/>
    <a:srgbClr val="A4DCFE"/>
    <a:srgbClr val="C8E6E1"/>
    <a:srgbClr val="FF9900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9944" autoAdjust="0"/>
  </p:normalViewPr>
  <p:slideViewPr>
    <p:cSldViewPr>
      <p:cViewPr varScale="1">
        <p:scale>
          <a:sx n="75" d="100"/>
          <a:sy n="75" d="100"/>
        </p:scale>
        <p:origin x="7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861" cy="495795"/>
          </a:xfrm>
          <a:prstGeom prst="rect">
            <a:avLst/>
          </a:prstGeom>
        </p:spPr>
        <p:txBody>
          <a:bodyPr vert="horz" lIns="88206" tIns="44102" rIns="88206" bIns="44102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1" cy="495795"/>
          </a:xfrm>
          <a:prstGeom prst="rect">
            <a:avLst/>
          </a:prstGeom>
        </p:spPr>
        <p:txBody>
          <a:bodyPr vert="horz" lIns="88206" tIns="44102" rIns="88206" bIns="44102" rtlCol="0"/>
          <a:lstStyle>
            <a:lvl1pPr algn="r">
              <a:defRPr sz="1100"/>
            </a:lvl1pPr>
          </a:lstStyle>
          <a:p>
            <a:fld id="{A0E7E3CE-E123-4885-B0BF-9BEEDF0F4E9D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9306"/>
            <a:ext cx="2945861" cy="495795"/>
          </a:xfrm>
          <a:prstGeom prst="rect">
            <a:avLst/>
          </a:prstGeom>
        </p:spPr>
        <p:txBody>
          <a:bodyPr vert="horz" lIns="88206" tIns="44102" rIns="88206" bIns="44102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1" cy="495795"/>
          </a:xfrm>
          <a:prstGeom prst="rect">
            <a:avLst/>
          </a:prstGeom>
        </p:spPr>
        <p:txBody>
          <a:bodyPr vert="horz" lIns="88206" tIns="44102" rIns="88206" bIns="44102" rtlCol="0" anchor="b"/>
          <a:lstStyle>
            <a:lvl1pPr algn="r">
              <a:defRPr sz="1100"/>
            </a:lvl1pPr>
          </a:lstStyle>
          <a:p>
            <a:fld id="{80374A55-7FDD-4993-8AC3-5424E6F25D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6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8" cy="496332"/>
          </a:xfrm>
          <a:prstGeom prst="rect">
            <a:avLst/>
          </a:prstGeom>
        </p:spPr>
        <p:txBody>
          <a:bodyPr vert="horz" lIns="90376" tIns="45187" rIns="90376" bIns="4518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8" cy="496332"/>
          </a:xfrm>
          <a:prstGeom prst="rect">
            <a:avLst/>
          </a:prstGeom>
        </p:spPr>
        <p:txBody>
          <a:bodyPr vert="horz" lIns="90376" tIns="45187" rIns="90376" bIns="45187" rtlCol="0"/>
          <a:lstStyle>
            <a:lvl1pPr algn="r">
              <a:defRPr sz="1100"/>
            </a:lvl1pPr>
          </a:lstStyle>
          <a:p>
            <a:fld id="{84F92325-94F4-41C5-B04E-7FCC3B69096C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6" tIns="45187" rIns="90376" bIns="4518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0376" tIns="45187" rIns="90376" bIns="4518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8" cy="496332"/>
          </a:xfrm>
          <a:prstGeom prst="rect">
            <a:avLst/>
          </a:prstGeom>
        </p:spPr>
        <p:txBody>
          <a:bodyPr vert="horz" lIns="90376" tIns="45187" rIns="90376" bIns="4518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8" cy="496332"/>
          </a:xfrm>
          <a:prstGeom prst="rect">
            <a:avLst/>
          </a:prstGeom>
        </p:spPr>
        <p:txBody>
          <a:bodyPr vert="horz" lIns="90376" tIns="45187" rIns="90376" bIns="45187" rtlCol="0" anchor="b"/>
          <a:lstStyle>
            <a:lvl1pPr algn="r">
              <a:defRPr sz="1100"/>
            </a:lvl1pPr>
          </a:lstStyle>
          <a:p>
            <a:fld id="{082C2CD1-C6CD-425E-9D64-DAA267B315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21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F754D-2B52-4420-AD6A-94670856950C}" type="slidenum">
              <a:rPr lang="fr-FR"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04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>
                <a:latin typeface="Times New Roman" pitchFamily="18" charset="0"/>
              </a:rPr>
              <a:t>Communes : adhère par une délibération</a:t>
            </a: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93295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7253" algn="l"/>
                <a:tab pos="939100" algn="l"/>
                <a:tab pos="1409417" algn="l"/>
                <a:tab pos="1882797" algn="l"/>
                <a:tab pos="2351580" algn="l"/>
                <a:tab pos="2823428" algn="l"/>
                <a:tab pos="3295276" algn="l"/>
                <a:tab pos="3765592" algn="l"/>
                <a:tab pos="4238972" algn="l"/>
                <a:tab pos="4710819" algn="l"/>
                <a:tab pos="5179605" algn="l"/>
                <a:tab pos="5651452" algn="l"/>
                <a:tab pos="6124831" algn="l"/>
                <a:tab pos="6595148" algn="l"/>
                <a:tab pos="7066996" algn="l"/>
                <a:tab pos="7535780" algn="l"/>
                <a:tab pos="8009160" algn="l"/>
                <a:tab pos="8481007" algn="l"/>
                <a:tab pos="8951324" algn="l"/>
                <a:tab pos="9423172" algn="l"/>
              </a:tabLst>
            </a:pPr>
            <a:fld id="{4A37FC7C-464E-4E67-9BF5-507987895144}" type="slidenum">
              <a:rPr lang="fr-FR" altLang="fr-FR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93295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67253" algn="l"/>
                  <a:tab pos="939100" algn="l"/>
                  <a:tab pos="1409417" algn="l"/>
                  <a:tab pos="1882797" algn="l"/>
                  <a:tab pos="2351580" algn="l"/>
                  <a:tab pos="2823428" algn="l"/>
                  <a:tab pos="3295276" algn="l"/>
                  <a:tab pos="3765592" algn="l"/>
                  <a:tab pos="4238972" algn="l"/>
                  <a:tab pos="4710819" algn="l"/>
                  <a:tab pos="5179605" algn="l"/>
                  <a:tab pos="5651452" algn="l"/>
                  <a:tab pos="6124831" algn="l"/>
                  <a:tab pos="6595148" algn="l"/>
                  <a:tab pos="7066996" algn="l"/>
                  <a:tab pos="7535780" algn="l"/>
                  <a:tab pos="8009160" algn="l"/>
                  <a:tab pos="8481007" algn="l"/>
                  <a:tab pos="8951324" algn="l"/>
                  <a:tab pos="9423172" algn="l"/>
                </a:tabLst>
              </a:pPr>
              <a:t>2</a:t>
            </a:fld>
            <a:endParaRPr lang="fr-FR" altLang="fr-FR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32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B1B48-2AE4-44CB-A683-664D539808E3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2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09B5F9-A5DD-4D76-A38E-B7A25053123B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15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1A82-1120-4B3A-AF34-34612C63803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709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A721-2965-4385-B075-8815AE4C5F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815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2E5E-0E0C-4A1A-AE70-59406C7FD69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005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2ECE-E14C-4A3F-BD63-E1693424A0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137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30357" y="142852"/>
            <a:ext cx="7327923" cy="8000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7277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3440119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 algn="ctr">
              <a:defRPr sz="1400" b="1">
                <a:solidFill>
                  <a:srgbClr val="804C19"/>
                </a:solidFill>
              </a:defRPr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804C19"/>
                </a:solidFill>
              </a:defRPr>
            </a:lvl1pPr>
          </a:lstStyle>
          <a:p>
            <a:pPr>
              <a:defRPr/>
            </a:pPr>
            <a:fld id="{5382ABD0-07B9-40F3-AFB6-FC430E3EE635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5018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23FF-A289-4249-ADEF-7D2C00D9BF9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518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E7FB-8496-4FE3-94B2-E156E20BC08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752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847A-E39F-4CEF-8DC9-3753E64DE1D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398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2678-1C43-4FA3-98E9-76298194F18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565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AB04-B243-455D-BCB3-781F95B2C67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7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9147-99DD-4A11-8D2B-EE7B8C294B7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619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2011 A SILFIAC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2D9B-E692-4D10-AC39-9EABA92E1BB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213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8728" y="285728"/>
            <a:ext cx="7327923" cy="8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</a:t>
            </a:r>
            <a:r>
              <a:rPr lang="en-GB" dirty="0" err="1"/>
              <a:t>texte</a:t>
            </a:r>
            <a:r>
              <a:rPr lang="en-GB" dirty="0"/>
              <a:t>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plan de </a:t>
            </a:r>
            <a:r>
              <a:rPr lang="en-GB" dirty="0" err="1"/>
              <a:t>texte</a:t>
            </a:r>
            <a:endParaRPr lang="en-GB" dirty="0"/>
          </a:p>
          <a:p>
            <a:pPr lvl="1"/>
            <a:r>
              <a:rPr lang="en-GB" dirty="0"/>
              <a:t>Second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Sixième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Septième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Huitième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Neuvième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fr-FR">
              <a:solidFill>
                <a:srgbClr val="FFFFFF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04C1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9CD6BC2-E6E3-4941-AA11-707AF78D68F8}" type="slidenum">
              <a:rPr lang="en-GB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5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2800" b="1" cap="all" baseline="0">
          <a:solidFill>
            <a:srgbClr val="804C19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4572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457200" indent="-457200" algn="l" defTabSz="449263" rtl="0" eaLnBrk="0" fontAlgn="base" hangingPunct="0">
        <a:lnSpc>
          <a:spcPct val="102000"/>
        </a:lnSpc>
        <a:spcBef>
          <a:spcPts val="600"/>
        </a:spcBef>
        <a:spcAft>
          <a:spcPts val="600"/>
        </a:spcAft>
        <a:buClr>
          <a:srgbClr val="804C19"/>
        </a:buClr>
        <a:buSzPct val="100000"/>
        <a:buFont typeface="Wingdings" pitchFamily="2" charset="2"/>
        <a:buChar char="v"/>
        <a:defRPr sz="2400" b="1">
          <a:solidFill>
            <a:srgbClr val="804C19"/>
          </a:solidFill>
          <a:latin typeface="+mn-lt"/>
          <a:ea typeface="Arial Unicode MS" pitchFamily="34" charset="-128"/>
          <a:cs typeface="+mn-cs"/>
        </a:defRPr>
      </a:lvl1pPr>
      <a:lvl2pPr marL="914400" indent="-457200" algn="l" defTabSz="449263" rtl="0" eaLnBrk="0" fontAlgn="base" hangingPunct="0">
        <a:lnSpc>
          <a:spcPct val="102000"/>
        </a:lnSpc>
        <a:spcBef>
          <a:spcPts val="600"/>
        </a:spcBef>
        <a:spcAft>
          <a:spcPts val="600"/>
        </a:spcAft>
        <a:buClr>
          <a:srgbClr val="804C19"/>
        </a:buClr>
        <a:buSzPct val="100000"/>
        <a:buFont typeface="Wingdings" pitchFamily="2" charset="2"/>
        <a:buChar char="Ø"/>
        <a:defRPr sz="2000" b="1">
          <a:solidFill>
            <a:srgbClr val="804C19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ct val="0"/>
        </a:spcAft>
        <a:buClr>
          <a:srgbClr val="804C19"/>
        </a:buClr>
        <a:buSzPct val="100000"/>
        <a:buFont typeface="Arial" pitchFamily="34" charset="0"/>
        <a:buChar char="•"/>
        <a:defRPr sz="2000">
          <a:solidFill>
            <a:srgbClr val="804C19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804C19"/>
        </a:buClr>
        <a:buSzPct val="100000"/>
        <a:buFont typeface="Arial" pitchFamily="34" charset="0"/>
        <a:buChar char="–"/>
        <a:defRPr sz="2000">
          <a:solidFill>
            <a:srgbClr val="804C19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804C19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uded.fr/projet/schema-de-deplacements-alternatifs-au-val-dil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bruded.fr/document-technique/compte-rendu-de-la-rencontre-sur-les-liaisons-cyclables-et-les-velos-a-assistance-electriqu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uded.fr/document-technique/retours-dexperiences-chaucidous-2019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m-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topouce.net/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elsaprojets.ademe.fr/aap/France%20Mobilit%C3%A9s2019-56#resulta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moby-a-lecole.fr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F654F028-94F8-4592-9959-71064A98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25909" y="-27384"/>
            <a:ext cx="10410826" cy="7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655" name="ZoneTexte 7"/>
          <p:cNvSpPr txBox="1">
            <a:spLocks noChangeArrowheads="1"/>
          </p:cNvSpPr>
          <p:nvPr/>
        </p:nvSpPr>
        <p:spPr bwMode="auto">
          <a:xfrm>
            <a:off x="395536" y="2204864"/>
            <a:ext cx="91440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fr-FR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Les ateliers de mobilités durables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18196" y="3667087"/>
            <a:ext cx="522580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 3"/>
              <a:buChar char="u"/>
            </a:pPr>
            <a:r>
              <a:rPr lang="fr-FR" sz="2400" b="1" i="1" dirty="0">
                <a:solidFill>
                  <a:srgbClr val="DF7C09"/>
                </a:solidFill>
                <a:latin typeface="Avenir LT 65 Medium" pitchFamily="2" charset="0"/>
              </a:rPr>
              <a:t>Plouguerneau</a:t>
            </a:r>
          </a:p>
          <a:p>
            <a:pPr algn="r">
              <a:buFont typeface="Wingdings 3"/>
              <a:buChar char="u"/>
            </a:pPr>
            <a:r>
              <a:rPr lang="fr-FR" sz="2400" i="1" dirty="0">
                <a:solidFill>
                  <a:srgbClr val="DF7C09"/>
                </a:solidFill>
                <a:latin typeface="Avenir LT 65 Medium" pitchFamily="2" charset="0"/>
              </a:rPr>
              <a:t> 8 juin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64C7CF-F4D3-4439-A777-B16AE64A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27384"/>
            <a:ext cx="7889329" cy="1591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10840"/>
            <a:ext cx="5472608" cy="45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Espace réservé du contenu 2"/>
          <p:cNvSpPr txBox="1">
            <a:spLocks/>
          </p:cNvSpPr>
          <p:nvPr/>
        </p:nvSpPr>
        <p:spPr bwMode="auto">
          <a:xfrm>
            <a:off x="488950" y="1643063"/>
            <a:ext cx="8639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spcBef>
                <a:spcPct val="20000"/>
              </a:spcBef>
            </a:pPr>
            <a:r>
              <a:rPr lang="fr-FR" sz="3000" b="1" dirty="0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BRUDED : un réseau de 169 collectivités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943600" y="2420889"/>
            <a:ext cx="3200400" cy="2232248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/>
          <a:p>
            <a:pPr marL="263525" indent="-263525" defTabSz="449263" eaLnBrk="0" hangingPunc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Clr>
                <a:srgbClr val="69A12B"/>
              </a:buClr>
              <a:buSzPct val="90000"/>
              <a:buFont typeface="Wingdings" pitchFamily="2" charset="2"/>
              <a:buChar char="ì"/>
              <a:tabLst>
                <a:tab pos="266700" algn="l"/>
              </a:tabLst>
              <a:defRPr/>
            </a:pPr>
            <a:r>
              <a:rPr lang="fr-FR" sz="2000" b="1" kern="0" dirty="0">
                <a:solidFill>
                  <a:srgbClr val="69A12B"/>
                </a:solidFill>
                <a:latin typeface="+mn-lt"/>
                <a:cs typeface="Arial" pitchFamily="34" charset="0"/>
              </a:rPr>
              <a:t>met en réseau des collectivités engagées</a:t>
            </a:r>
          </a:p>
          <a:p>
            <a:pPr marL="263525" indent="-263525" defTabSz="449263" eaLnBrk="0" hangingPunc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Clr>
                <a:srgbClr val="69A12B"/>
              </a:buClr>
              <a:buSzPct val="90000"/>
              <a:buFont typeface="Wingdings" pitchFamily="2" charset="2"/>
              <a:buChar char="ì"/>
              <a:tabLst>
                <a:tab pos="266700" algn="l"/>
              </a:tabLst>
              <a:defRPr/>
            </a:pPr>
            <a:r>
              <a:rPr lang="fr-FR" sz="2000" b="1" kern="0" dirty="0">
                <a:solidFill>
                  <a:srgbClr val="69A12B"/>
                </a:solidFill>
                <a:latin typeface="+mn-lt"/>
                <a:cs typeface="Arial" pitchFamily="34" charset="0"/>
              </a:rPr>
              <a:t>mutualise les expériences pour gagner en efficacité </a:t>
            </a:r>
          </a:p>
          <a:p>
            <a:pPr marL="263525" indent="-263525" defTabSz="449263" eaLnBrk="0" hangingPunc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Clr>
                <a:srgbClr val="69A12B"/>
              </a:buClr>
              <a:buSzPct val="90000"/>
              <a:buFont typeface="Wingdings" pitchFamily="2" charset="2"/>
              <a:buChar char="ì"/>
              <a:tabLst>
                <a:tab pos="266700" algn="l"/>
              </a:tabLst>
              <a:defRPr/>
            </a:pPr>
            <a:r>
              <a:rPr lang="fr-FR" sz="2000" b="1" kern="0" dirty="0">
                <a:solidFill>
                  <a:srgbClr val="69A12B"/>
                </a:solidFill>
                <a:latin typeface="+mn-lt"/>
                <a:cs typeface="Arial" pitchFamily="34" charset="0"/>
              </a:rPr>
              <a:t>anime un réseau d’expériences innovantes</a:t>
            </a:r>
          </a:p>
          <a:p>
            <a:pPr defTabSz="449263" fontAlgn="auto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r>
              <a:rPr lang="fr-FR" sz="2400" b="1" dirty="0">
                <a:solidFill>
                  <a:srgbClr val="804C19"/>
                </a:solidFill>
                <a:latin typeface="+mn-lt"/>
              </a:rPr>
              <a:t>…pour un développement durable et solidaire en Bretagne</a:t>
            </a:r>
          </a:p>
          <a:p>
            <a:pPr marL="263525" indent="-263525" defTabSz="449263" fontAlgn="auto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rgbClr val="69A12B"/>
              </a:buClr>
              <a:buSzPct val="100000"/>
              <a:buFont typeface="Wingdings" pitchFamily="2" charset="2"/>
              <a:buChar char="ì"/>
              <a:defRPr/>
            </a:pPr>
            <a:endParaRPr lang="fr-FR" sz="2000" b="1" kern="0" dirty="0">
              <a:solidFill>
                <a:srgbClr val="69A12B"/>
              </a:solidFill>
              <a:latin typeface="+mn-lt"/>
              <a:ea typeface="+mn-ea"/>
              <a:cs typeface="Times New Roman" pitchFamily="18" charset="0"/>
              <a:sym typeface="Wingdings 3"/>
            </a:endParaRPr>
          </a:p>
          <a:p>
            <a:pPr defTabSz="449263" fontAlgn="auto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buFont typeface="Wingdings 3"/>
              <a:buChar char="Þ"/>
              <a:defRPr/>
            </a:pPr>
            <a:endParaRPr lang="fr-FR" sz="2000" b="1" kern="0" dirty="0">
              <a:solidFill>
                <a:srgbClr val="69A12B"/>
              </a:solidFill>
              <a:latin typeface="+mn-lt"/>
              <a:ea typeface="+mn-ea"/>
              <a:cs typeface="Times New Roman" pitchFamily="18" charset="0"/>
              <a:sym typeface="Wingdings 3"/>
            </a:endParaRPr>
          </a:p>
          <a:p>
            <a:pPr defTabSz="449263" fontAlgn="auto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endParaRPr lang="fr-FR" b="1" kern="0" dirty="0">
              <a:solidFill>
                <a:srgbClr val="69A12B"/>
              </a:solidFill>
              <a:latin typeface="+mn-lt"/>
              <a:ea typeface="+mn-ea"/>
              <a:cs typeface="Times New Roman" pitchFamily="18" charset="0"/>
              <a:sym typeface="Wingdings 3"/>
            </a:endParaRPr>
          </a:p>
          <a:p>
            <a:pPr defTabSz="449263" fontAlgn="auto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endParaRPr lang="fr-FR" sz="2400" b="1" kern="0" dirty="0">
              <a:solidFill>
                <a:srgbClr val="6633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457200" indent="-457200" defTabSz="449263" fontAlgn="auto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endParaRPr lang="fr-FR" sz="2400" b="1" kern="0" dirty="0">
              <a:solidFill>
                <a:srgbClr val="6633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95536" y="5805264"/>
            <a:ext cx="26987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263525" indent="-263525" defTabSz="449263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rgbClr val="69A12B"/>
              </a:buClr>
              <a:buSzPct val="100000"/>
              <a:buFont typeface="Wingdings" pitchFamily="2" charset="2"/>
              <a:buChar char="ì"/>
              <a:defRPr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cs typeface="Times New Roman" pitchFamily="18" charset="0"/>
                <a:sym typeface="Wingdings 3"/>
              </a:rPr>
              <a:t>169 adhérents</a:t>
            </a:r>
          </a:p>
          <a:p>
            <a:pPr marL="263525" indent="-263525" defTabSz="449263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rgbClr val="69A12B"/>
              </a:buClr>
              <a:buSzPct val="100000"/>
              <a:buFont typeface="Wingdings" pitchFamily="2" charset="2"/>
              <a:buChar char="ì"/>
              <a:defRPr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cs typeface="Times New Roman" pitchFamily="18" charset="0"/>
                <a:sym typeface="Wingdings 3"/>
              </a:rPr>
              <a:t>350 000 habitants</a:t>
            </a:r>
          </a:p>
          <a:p>
            <a:pPr defTabSz="449263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endParaRPr lang="fr-FR" b="1" kern="0" dirty="0">
              <a:solidFill>
                <a:srgbClr val="69A12B"/>
              </a:solidFill>
              <a:latin typeface="Avenir LT 65 Medium" pitchFamily="2" charset="0"/>
              <a:cs typeface="Times New Roman" pitchFamily="18" charset="0"/>
              <a:sym typeface="Wingdings 3"/>
            </a:endParaRPr>
          </a:p>
          <a:p>
            <a:pPr defTabSz="449263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endParaRPr lang="fr-FR" sz="2400" b="1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449263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defRPr/>
            </a:pPr>
            <a:endParaRPr lang="fr-FR" sz="2400" b="1" kern="0" dirty="0">
              <a:solidFill>
                <a:srgbClr val="6633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804">
            <a:off x="3287155" y="3327098"/>
            <a:ext cx="2697600" cy="188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1738313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Mobilités</a:t>
            </a:r>
          </a:p>
          <a:p>
            <a:pPr algn="ctr" eaLnBrk="1" hangingPunct="1"/>
            <a:r>
              <a:rPr lang="fr-FR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603020000020003" pitchFamily="2" charset="0"/>
              </a:rPr>
              <a:t>Des retours d’expériences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15247">
            <a:off x="6614573" y="3491952"/>
            <a:ext cx="1966405" cy="2621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46185">
            <a:off x="482354" y="4700529"/>
            <a:ext cx="3166755" cy="111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18536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819" y="1702095"/>
            <a:ext cx="77152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DF7C09"/>
              </a:buClr>
            </a:pPr>
            <a:r>
              <a:rPr lang="fr-FR" sz="3000" b="1" dirty="0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schéma de déplacements doux</a:t>
            </a:r>
          </a:p>
          <a:p>
            <a:pPr eaLnBrk="1" hangingPunct="1">
              <a:buClr>
                <a:srgbClr val="DF7C09"/>
              </a:buClr>
            </a:pPr>
            <a:r>
              <a:rPr lang="fr-FR" sz="2400" i="1" dirty="0">
                <a:solidFill>
                  <a:srgbClr val="DF7C09"/>
                </a:solidFill>
              </a:rPr>
              <a:t>&gt; CC du Val d’Ille-Aubigné (35)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D64B29-C53D-434F-AE60-FC2553F3B4D6}"/>
              </a:ext>
            </a:extLst>
          </p:cNvPr>
          <p:cNvSpPr txBox="1"/>
          <p:nvPr/>
        </p:nvSpPr>
        <p:spPr>
          <a:xfrm>
            <a:off x="541263" y="2795582"/>
            <a:ext cx="70550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69A12B"/>
              </a:buClr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Objectif : c</a:t>
            </a: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</a:rPr>
              <a:t>ohérence globale à l’échelle du territoire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Aménagements cyclistes et piétons &gt; distances adaptées aux déplacements utilitaires (4/5 km maximum)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Améliorer l’intermodalité en connectant les bourgs, arrêts bus, haltes TER et aires de covoiturage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Sécuriser le stationnement vélo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Proposer des services &gt; location de vélos à assistance électrique…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Animations et communication active autour des modes doux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342900" indent="-342900"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</a:rPr>
              <a:t>En savoir plus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du schéma de déplacements alternatifs - CCVIA</a:t>
            </a:r>
            <a:endParaRPr lang="fr-FR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Compte rendu de la rencontre liaisons cyclables et vélo à assistance électrique 2018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EB07F2CF-F60E-4E93-94DE-FC9E46AD87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60" y="5459325"/>
            <a:ext cx="1526270" cy="114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BE38F589-7571-4AF0-AA6F-65394A3B5B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24" y="2957766"/>
            <a:ext cx="1421941" cy="142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819" y="1702095"/>
            <a:ext cx="77152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DF7C09"/>
              </a:buClr>
            </a:pPr>
            <a:r>
              <a:rPr lang="fr-FR" sz="3000" b="1" dirty="0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sz="3000" b="1" dirty="0" err="1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chaucidous</a:t>
            </a:r>
            <a:endParaRPr lang="fr-FR" sz="3000" b="1" dirty="0">
              <a:solidFill>
                <a:srgbClr val="DF7C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DF7C09"/>
              </a:buClr>
            </a:pPr>
            <a:r>
              <a:rPr lang="fr-FR" sz="2400" i="1" dirty="0">
                <a:solidFill>
                  <a:srgbClr val="DF7C09"/>
                </a:solidFill>
              </a:rPr>
              <a:t>&gt; Plouguerneau, Plobannalec-Lesconil, Langan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D64B29-C53D-434F-AE60-FC2553F3B4D6}"/>
              </a:ext>
            </a:extLst>
          </p:cNvPr>
          <p:cNvSpPr txBox="1"/>
          <p:nvPr/>
        </p:nvSpPr>
        <p:spPr>
          <a:xfrm>
            <a:off x="621172" y="2917295"/>
            <a:ext cx="78883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69A12B"/>
              </a:buClr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Chau</a:t>
            </a:r>
            <a:r>
              <a:rPr lang="fr-FR" sz="2000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ssées à </a:t>
            </a: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ci</a:t>
            </a:r>
            <a:r>
              <a:rPr lang="fr-FR" sz="2000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rculation</a:t>
            </a: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 dou</a:t>
            </a:r>
            <a:r>
              <a:rPr lang="fr-FR" sz="2000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ce</a:t>
            </a: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 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Permettre aux circulations douces de cohabiter intelligemment avec les véhicules plus rapides. 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Ralentir les véhicules automobiles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Faciliter la mobilité des cyclistes et piétons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lvl="0" indent="-342900">
              <a:spcAft>
                <a:spcPts val="1200"/>
              </a:spcAft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</a:rPr>
              <a:t>En savoir plus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Recueil d’expériences BRUDED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9F7CC2-D5DB-46CB-B275-CEDA96A1B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72">
            <a:off x="6990421" y="5494619"/>
            <a:ext cx="1511659" cy="105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Une image contenant route, extérieur, arbre, ciel&#10;&#10;Description générée automatiquement">
            <a:extLst>
              <a:ext uri="{FF2B5EF4-FFF2-40B4-BE49-F238E27FC236}">
                <a16:creationId xmlns:a16="http://schemas.microsoft.com/office/drawing/2014/main" id="{5ABF9DFD-8BDF-4BCF-9CED-B39BC69F9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609">
            <a:off x="7105456" y="2242151"/>
            <a:ext cx="1515506" cy="1135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Une image contenant arbre, ciel, extérieur, route&#10;&#10;Description générée automatiquement">
            <a:extLst>
              <a:ext uri="{FF2B5EF4-FFF2-40B4-BE49-F238E27FC236}">
                <a16:creationId xmlns:a16="http://schemas.microsoft.com/office/drawing/2014/main" id="{874CAA0B-2B7D-47FF-BAD1-114BAD52BD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11537" b="8747"/>
          <a:stretch/>
        </p:blipFill>
        <p:spPr>
          <a:xfrm rot="20567085">
            <a:off x="5114874" y="4532386"/>
            <a:ext cx="1529573" cy="144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Une image contenant ciel, herbe, extérieur, route&#10;&#10;Description générée automatiquement">
            <a:extLst>
              <a:ext uri="{FF2B5EF4-FFF2-40B4-BE49-F238E27FC236}">
                <a16:creationId xmlns:a16="http://schemas.microsoft.com/office/drawing/2014/main" id="{6A83C5E9-2370-4ED3-B24C-A337E72FBD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637">
            <a:off x="7116933" y="4150841"/>
            <a:ext cx="1707148" cy="128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4534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819" y="1702095"/>
            <a:ext cx="77152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DF7C09"/>
              </a:buClr>
            </a:pPr>
            <a:r>
              <a:rPr lang="fr-FR" sz="3000" b="1" dirty="0" err="1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Auto-partage</a:t>
            </a:r>
            <a:endParaRPr lang="fr-FR" sz="3000" b="1" dirty="0">
              <a:solidFill>
                <a:srgbClr val="DF7C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DF7C09"/>
              </a:buClr>
            </a:pPr>
            <a:r>
              <a:rPr lang="fr-FR" sz="2400" i="1" dirty="0">
                <a:solidFill>
                  <a:srgbClr val="DF7C09"/>
                </a:solidFill>
              </a:rPr>
              <a:t>&gt; Le Juch- 29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D64B29-C53D-434F-AE60-FC2553F3B4D6}"/>
              </a:ext>
            </a:extLst>
          </p:cNvPr>
          <p:cNvSpPr txBox="1"/>
          <p:nvPr/>
        </p:nvSpPr>
        <p:spPr>
          <a:xfrm>
            <a:off x="640767" y="2625425"/>
            <a:ext cx="69751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69A12B"/>
              </a:buClr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Mise à disposition de 2 voitures (électriques) et vélo VAE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Pallier le manque de transports en commun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« Remplacer » la deuxième voiture familiale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Deux vélos électriques viendront compléter cette offre.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Une plateforme </a:t>
            </a:r>
            <a:r>
              <a:rPr lang="fr-FR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 </a:t>
            </a:r>
            <a:r>
              <a:rPr lang="fr-FR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Clem.e</a:t>
            </a:r>
            <a:r>
              <a:rPr lang="fr-FR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»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pour son fonctionnement 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Utilisation des bornes installés par le SDEF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Des équipements de moyens de stationnement pour accueillir les randonneurs et  cyclotouristes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9B9F29-1987-4F29-8027-E2BD936F8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622">
            <a:off x="7320658" y="4968327"/>
            <a:ext cx="1490198" cy="1490198"/>
          </a:xfrm>
          <a:prstGeom prst="rect">
            <a:avLst/>
          </a:prstGeom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C0E808A9-47D0-4387-88EB-C42D165A30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03" y="3428999"/>
            <a:ext cx="2150541" cy="1435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461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819" y="1702095"/>
            <a:ext cx="77152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DF7C09"/>
              </a:buClr>
            </a:pPr>
            <a:r>
              <a:rPr lang="fr-FR" sz="3000" b="1" dirty="0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Auto-stop accompagné ou amélioré</a:t>
            </a:r>
          </a:p>
          <a:p>
            <a:pPr eaLnBrk="1" hangingPunct="1">
              <a:buClr>
                <a:srgbClr val="DF7C09"/>
              </a:buClr>
            </a:pPr>
            <a:r>
              <a:rPr lang="fr-FR" sz="2400" i="1" dirty="0">
                <a:solidFill>
                  <a:srgbClr val="DF7C09"/>
                </a:solidFill>
              </a:rPr>
              <a:t>&gt; Presqu’île de Crozon et Hédé-Bazouges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D64B29-C53D-434F-AE60-FC2553F3B4D6}"/>
              </a:ext>
            </a:extLst>
          </p:cNvPr>
          <p:cNvSpPr txBox="1"/>
          <p:nvPr/>
        </p:nvSpPr>
        <p:spPr>
          <a:xfrm>
            <a:off x="627819" y="2625425"/>
            <a:ext cx="6896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69A12B"/>
              </a:buClr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Sécuriser et inciter le plus grand nombre à une pratique « oubliée »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Mise en œuvre d’une signalétique précise, des arrêts identifiés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Inscription des utilisateurs : conducteurs et stoppeurs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dirty="0" err="1"/>
              <a:t>Octopouce</a:t>
            </a:r>
            <a:r>
              <a:rPr lang="fr-FR" sz="1600" dirty="0"/>
              <a:t> est une association gérée par des bénévoles (la CC a financé signalétique et site internet)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venir LT 65 Medium" panose="02000603020000020003" pitchFamily="2" charset="0"/>
              </a:rPr>
              <a:t>Hédé (navette citoyenne) &gt; opération non concluante//arrêtée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venir LT 65 Medium" panose="02000603020000020003" pitchFamily="2" charset="0"/>
              </a:rPr>
              <a:t>Difficulté majeure &gt; plus de conducteurs que de stoppeurs, horaires/météo pas </a:t>
            </a:r>
            <a:r>
              <a:rPr lang="fr-FR" sz="1600" dirty="0" err="1">
                <a:latin typeface="Avenir LT 65 Medium" panose="02000603020000020003" pitchFamily="2" charset="0"/>
              </a:rPr>
              <a:t>tjs</a:t>
            </a:r>
            <a:r>
              <a:rPr lang="fr-FR" sz="1600" dirty="0">
                <a:latin typeface="Avenir LT 65 Medium" panose="02000603020000020003" pitchFamily="2" charset="0"/>
              </a:rPr>
              <a:t> faciles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venir LT 65 Medium" panose="02000603020000020003" pitchFamily="2" charset="0"/>
              </a:rPr>
              <a:t>Nécessité de bien communiquer et accompagner la démarche</a:t>
            </a:r>
          </a:p>
          <a:p>
            <a:pPr marL="420688" lvl="1" indent="-342900">
              <a:spcAft>
                <a:spcPts val="1200"/>
              </a:spcAft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</a:rPr>
              <a:t>En savoir plus</a:t>
            </a:r>
          </a:p>
          <a:p>
            <a:pPr marL="269875" lvl="1" indent="-2698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Octopouce.net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5" name="Image 4" descr="Une image contenant extérieur, arbre, signe, terrain&#10;&#10;Description générée automatiquement">
            <a:extLst>
              <a:ext uri="{FF2B5EF4-FFF2-40B4-BE49-F238E27FC236}">
                <a16:creationId xmlns:a16="http://schemas.microsoft.com/office/drawing/2014/main" id="{131BC8D8-97BA-40D3-B3FA-93600DDCB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123">
            <a:off x="7561076" y="4099533"/>
            <a:ext cx="1044437" cy="138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668E8D-4E40-4E90-92B6-8ACBB3D70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633">
            <a:off x="7432375" y="3025670"/>
            <a:ext cx="1366077" cy="1024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38332E6-B21B-44F6-A6AD-87D9A560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72590">
            <a:off x="7477444" y="5501603"/>
            <a:ext cx="1275940" cy="95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435F12-3440-485D-9AA8-B1D2D9FD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29806">
            <a:off x="7282216" y="1936522"/>
            <a:ext cx="752091" cy="103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5714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819" y="1702095"/>
            <a:ext cx="771525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DF7C09"/>
              </a:buClr>
            </a:pPr>
            <a:r>
              <a:rPr lang="fr-FR" sz="3000" b="1" dirty="0">
                <a:solidFill>
                  <a:srgbClr val="DF7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appels à projets et aides </a:t>
            </a:r>
            <a:r>
              <a:rPr lang="fr-FR" sz="2400" i="1" dirty="0">
                <a:solidFill>
                  <a:srgbClr val="DF7C09"/>
                </a:solidFill>
              </a:rPr>
              <a:t>&gt; 2019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777"/>
          <a:stretch>
            <a:fillRect/>
          </a:stretch>
        </p:blipFill>
        <p:spPr bwMode="auto">
          <a:xfrm>
            <a:off x="428625" y="96838"/>
            <a:ext cx="82153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D64B29-C53D-434F-AE60-FC2553F3B4D6}"/>
              </a:ext>
            </a:extLst>
          </p:cNvPr>
          <p:cNvSpPr txBox="1"/>
          <p:nvPr/>
        </p:nvSpPr>
        <p:spPr>
          <a:xfrm>
            <a:off x="621172" y="2917295"/>
            <a:ext cx="82153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69A12B"/>
              </a:buClr>
              <a:buFont typeface="Wingdings 3" panose="05040102010807070707" pitchFamily="18" charset="2"/>
              <a:buChar char="Þ"/>
            </a:pPr>
            <a:r>
              <a:rPr lang="fr-FR" sz="2000" b="1" kern="0" dirty="0" err="1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Ademe</a:t>
            </a: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</a:rPr>
              <a:t> : </a:t>
            </a:r>
            <a:r>
              <a:rPr lang="fr-FR" sz="2000" b="1" kern="0" dirty="0">
                <a:solidFill>
                  <a:srgbClr val="0000FF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sym typeface="Wingdings 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Appel à projets « France mobilités 2019 »</a:t>
            </a:r>
            <a:endParaRPr lang="fr-FR" sz="2000" b="1" kern="0" dirty="0">
              <a:solidFill>
                <a:srgbClr val="0000FF"/>
              </a:solidFill>
              <a:latin typeface="Avenir LT 65 Medium" pitchFamily="2" charset="0"/>
              <a:ea typeface="Arial Unicode MS" pitchFamily="34" charset="-128"/>
              <a:cs typeface="Times New Roman" pitchFamily="18" charset="0"/>
              <a:sym typeface="Wingdings 3"/>
            </a:endParaRPr>
          </a:p>
          <a:p>
            <a:pPr marL="342900" lvl="0" indent="-342900">
              <a:spcAft>
                <a:spcPts val="1200"/>
              </a:spcAft>
              <a:buFont typeface="Wingdings 3" panose="05040102010807070707" pitchFamily="18" charset="2"/>
              <a:buChar char="Þ"/>
            </a:pPr>
            <a:endParaRPr lang="fr-FR" sz="2000" b="1" kern="0" dirty="0">
              <a:solidFill>
                <a:srgbClr val="69A12B"/>
              </a:solidFill>
              <a:latin typeface="Avenir LT 65 Medium" pitchFamily="2" charset="0"/>
              <a:ea typeface="Arial Unicode MS" pitchFamily="34" charset="-128"/>
              <a:cs typeface="Times New Roman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 3" panose="05040102010807070707" pitchFamily="18" charset="2"/>
              <a:buChar char="Þ"/>
            </a:pPr>
            <a:endParaRPr lang="fr-FR" sz="2000" b="1" kern="0" dirty="0">
              <a:solidFill>
                <a:srgbClr val="69A12B"/>
              </a:solidFill>
              <a:latin typeface="Avenir LT 65 Medium" pitchFamily="2" charset="0"/>
              <a:ea typeface="Arial Unicode MS" pitchFamily="34" charset="-128"/>
              <a:cs typeface="Times New Roman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 3" panose="05040102010807070707" pitchFamily="18" charset="2"/>
              <a:buChar char="Þ"/>
            </a:pPr>
            <a:endParaRPr lang="fr-FR" sz="2000" b="1" kern="0" dirty="0">
              <a:solidFill>
                <a:srgbClr val="69A12B"/>
              </a:solidFill>
              <a:latin typeface="Avenir LT 65 Medium" pitchFamily="2" charset="0"/>
              <a:ea typeface="Arial Unicode MS" pitchFamily="34" charset="-128"/>
              <a:cs typeface="Times New Roman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 3" panose="05040102010807070707" pitchFamily="18" charset="2"/>
              <a:buChar char="Þ"/>
            </a:pPr>
            <a:r>
              <a:rPr lang="fr-FR" sz="2000" b="1" kern="0" dirty="0">
                <a:solidFill>
                  <a:srgbClr val="69A12B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</a:rPr>
              <a:t>« Moby à l’école » : </a:t>
            </a:r>
            <a:r>
              <a:rPr lang="fr-FR" sz="2000" b="1" kern="0" dirty="0">
                <a:solidFill>
                  <a:srgbClr val="0000FF"/>
                </a:solidFill>
                <a:latin typeface="Avenir LT 65 Medium" pitchFamily="2" charset="0"/>
                <a:ea typeface="Arial Unicode MS" pitchFamily="34" charset="-128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accompagnement écomobilité scolaire</a:t>
            </a:r>
            <a:endParaRPr lang="fr-FR" sz="2000" b="1" kern="0" dirty="0">
              <a:solidFill>
                <a:srgbClr val="0000FF"/>
              </a:solidFill>
              <a:latin typeface="Avenir LT 65 Medium" pitchFamily="2" charset="0"/>
              <a:ea typeface="Arial Unicode MS" pitchFamily="34" charset="-128"/>
              <a:cs typeface="Times New Roman" pitchFamily="18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600" dirty="0">
              <a:latin typeface="Avenir LT 65 Medium" panose="02000603020000020003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7EDBF5-C4A5-414B-B579-CDF2F6D03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232">
            <a:off x="4023759" y="5581467"/>
            <a:ext cx="2625384" cy="549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rance Mobilités">
            <a:extLst>
              <a:ext uri="{FF2B5EF4-FFF2-40B4-BE49-F238E27FC236}">
                <a16:creationId xmlns:a16="http://schemas.microsoft.com/office/drawing/2014/main" id="{ECFC2B88-01D0-41D1-A28F-FC5AC205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017">
            <a:off x="7191286" y="2958435"/>
            <a:ext cx="1315448" cy="131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762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D1CCC588-B409-48E5-AA40-F576F6EC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33413" y="-747464"/>
            <a:ext cx="10410826" cy="7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414672" y="5839296"/>
            <a:ext cx="23764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fr-FR" sz="1050" b="1" i="1" dirty="0">
                <a:solidFill>
                  <a:srgbClr val="663300"/>
                </a:solidFill>
                <a:latin typeface="Avenir LT 55 Roman" pitchFamily="2" charset="0"/>
                <a:ea typeface="Calibri" pitchFamily="34" charset="0"/>
                <a:cs typeface="Times New Roman" pitchFamily="18" charset="0"/>
              </a:rPr>
              <a:t>BRUDED est soutenu par :</a:t>
            </a:r>
            <a:endParaRPr lang="fr-FR" sz="2000" b="1" i="1" dirty="0">
              <a:solidFill>
                <a:srgbClr val="6633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516216" y="1916832"/>
            <a:ext cx="2736304" cy="13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93750" algn="l"/>
                <a:tab pos="1592263" algn="l"/>
                <a:tab pos="2389188" algn="l"/>
                <a:tab pos="3187700" algn="l"/>
                <a:tab pos="3986213" algn="l"/>
                <a:tab pos="4783138" algn="l"/>
                <a:tab pos="5581650" algn="l"/>
                <a:tab pos="6378575" algn="l"/>
                <a:tab pos="7177088" algn="l"/>
                <a:tab pos="79740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69A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Merci</a:t>
            </a:r>
            <a:br>
              <a:rPr lang="fr-FR" sz="4000" b="1" dirty="0">
                <a:solidFill>
                  <a:srgbClr val="69A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sz="4000" b="1" i="1" dirty="0" err="1">
                <a:solidFill>
                  <a:srgbClr val="69A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Trugarez</a:t>
            </a:r>
            <a:r>
              <a:rPr lang="fr-FR" sz="4000" b="1" dirty="0">
                <a:solidFill>
                  <a:srgbClr val="69A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!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899621" y="580885"/>
            <a:ext cx="41399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buFont typeface="Wingdings" panose="05000000000000000000" pitchFamily="2" charset="2"/>
              <a:buChar char="v"/>
              <a:defRPr sz="2400" b="1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>
                <a:srgbClr val="804C19"/>
              </a:buClr>
              <a:buSzPct val="100000"/>
              <a:buFont typeface="Wingdings" panose="05000000000000000000" pitchFamily="2" charset="2"/>
              <a:buChar char="Ø"/>
              <a:defRPr sz="2000" b="1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804C1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804C1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804C1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FR" altLang="fr-FR" sz="2800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savoir plus 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FR" altLang="fr-FR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www.bruded.fr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9EB0B3-77A8-4841-90F3-EF08DAAC1FC3}"/>
              </a:ext>
            </a:extLst>
          </p:cNvPr>
          <p:cNvGrpSpPr/>
          <p:nvPr/>
        </p:nvGrpSpPr>
        <p:grpSpPr>
          <a:xfrm>
            <a:off x="1440210" y="6032475"/>
            <a:ext cx="4032448" cy="825525"/>
            <a:chOff x="4201274" y="5901029"/>
            <a:chExt cx="4502670" cy="921789"/>
          </a:xfrm>
        </p:grpSpPr>
        <p:pic>
          <p:nvPicPr>
            <p:cNvPr id="11" name="Image 7">
              <a:extLst>
                <a:ext uri="{FF2B5EF4-FFF2-40B4-BE49-F238E27FC236}">
                  <a16:creationId xmlns:a16="http://schemas.microsoft.com/office/drawing/2014/main" id="{2B94D360-49CC-4C86-86F1-607FA42ED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1274" y="6093296"/>
              <a:ext cx="578711" cy="58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9">
              <a:extLst>
                <a:ext uri="{FF2B5EF4-FFF2-40B4-BE49-F238E27FC236}">
                  <a16:creationId xmlns:a16="http://schemas.microsoft.com/office/drawing/2014/main" id="{FFC5C0B3-81EF-425E-A658-7A43F2BE0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511662" y="5901029"/>
              <a:ext cx="670391" cy="92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5567E51-4EB9-493E-96B8-84C9BCB74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204157" y="6162983"/>
              <a:ext cx="799416" cy="54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DD764CF-4459-4EA5-8C0C-FF82F062A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060922" y="6148212"/>
              <a:ext cx="860390" cy="48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D8F18C4-97AC-46EC-A158-A4944606A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72772" y="6162983"/>
              <a:ext cx="731172" cy="45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C:\Users\Admin\Dropbox\3-Communication\6-photothèque\LOGOS et pictos\Préfet Bretagne.jpg">
              <a:extLst>
                <a:ext uri="{FF2B5EF4-FFF2-40B4-BE49-F238E27FC236}">
                  <a16:creationId xmlns:a16="http://schemas.microsoft.com/office/drawing/2014/main" id="{23CD47CC-528E-401B-90B8-32AA2C86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31664" y="5985770"/>
              <a:ext cx="628319" cy="798884"/>
            </a:xfrm>
            <a:prstGeom prst="rect">
              <a:avLst/>
            </a:prstGeom>
            <a:noFill/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57246D1-D13C-4F6A-8D76-E2D774CFDF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165" y="1972729"/>
            <a:ext cx="6844813" cy="3742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1" kern="0" dirty="0" smtClean="0">
            <a:solidFill>
              <a:srgbClr val="69A12B"/>
            </a:solidFill>
            <a:latin typeface="Avenir LT 65 Medium" pitchFamily="2" charset="0"/>
            <a:ea typeface="Arial Unicode MS" pitchFamily="34" charset="-128"/>
            <a:cs typeface="Times New Roman" pitchFamily="18" charset="0"/>
            <a:sym typeface="Wingdings 3"/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16800</TotalTime>
  <Words>279</Words>
  <Application>Microsoft Office PowerPoint</Application>
  <PresentationFormat>Affichage à l'écran (4:3)</PresentationFormat>
  <Paragraphs>72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Avenir LT 55 Roman</vt:lpstr>
      <vt:lpstr>Avenir LT 65 Medium</vt:lpstr>
      <vt:lpstr>Calibri</vt:lpstr>
      <vt:lpstr>Times New Roman</vt:lpstr>
      <vt:lpstr>Wingdings</vt:lpstr>
      <vt:lpstr>Wingdings 3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BRUDED</dc:creator>
  <cp:lastModifiedBy>m¨m BRUDED</cp:lastModifiedBy>
  <cp:revision>456</cp:revision>
  <dcterms:created xsi:type="dcterms:W3CDTF">2011-02-15T08:04:19Z</dcterms:created>
  <dcterms:modified xsi:type="dcterms:W3CDTF">2019-06-06T14:04:05Z</dcterms:modified>
</cp:coreProperties>
</file>